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6" r:id="rId5"/>
    <p:sldId id="265" r:id="rId6"/>
    <p:sldId id="261" r:id="rId7"/>
    <p:sldId id="262" r:id="rId8"/>
    <p:sldId id="266" r:id="rId9"/>
    <p:sldId id="263"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79C101-4C83-0C16-51BD-3DF936750917}" name="Kate Bannister" initials="KB" userId="S::kbannister@nfu.org.uk::1d6575c4-5496-4031-a979-53292887be2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eris Jones" initials="CJ" lastIdx="5" clrIdx="0">
    <p:extLst>
      <p:ext uri="{19B8F6BF-5375-455C-9EA6-DF929625EA0E}">
        <p15:presenceInfo xmlns:p15="http://schemas.microsoft.com/office/powerpoint/2012/main" userId="S::CJones@nfu.org.uk::27f9ad18-f066-47ff-8606-b73626d0b0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CC0000"/>
    <a:srgbClr val="FF3300"/>
    <a:srgbClr val="FF6600"/>
    <a:srgbClr val="FF505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357" autoAdjust="0"/>
  </p:normalViewPr>
  <p:slideViewPr>
    <p:cSldViewPr snapToGrid="0">
      <p:cViewPr varScale="1">
        <p:scale>
          <a:sx n="82" d="100"/>
          <a:sy n="82" d="100"/>
        </p:scale>
        <p:origin x="672"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4CC3C-0013-42F4-9685-0DFD172AFE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778823C-0417-43C1-9816-C7A5652D19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D92A98-66EE-4081-8C82-3BD90B3E7EAD}"/>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3901BD99-6676-4CF7-A9EB-E7F2D14A6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7D8B69-DDB4-4B6F-9D60-BA343C253AC6}"/>
              </a:ext>
            </a:extLst>
          </p:cNvPr>
          <p:cNvSpPr>
            <a:spLocks noGrp="1"/>
          </p:cNvSpPr>
          <p:nvPr>
            <p:ph type="sldNum" sz="quarter" idx="12"/>
          </p:nvPr>
        </p:nvSpPr>
        <p:spPr/>
        <p:txBody>
          <a:bodyPr/>
          <a:lstStyle/>
          <a:p>
            <a:fld id="{91C2A87E-C6C2-4B13-8833-871CA86F54EF}" type="slidenum">
              <a:rPr lang="en-GB" smtClean="0"/>
              <a:t>‹#›</a:t>
            </a:fld>
            <a:endParaRPr lang="en-GB"/>
          </a:p>
        </p:txBody>
      </p:sp>
    </p:spTree>
    <p:extLst>
      <p:ext uri="{BB962C8B-B14F-4D97-AF65-F5344CB8AC3E}">
        <p14:creationId xmlns:p14="http://schemas.microsoft.com/office/powerpoint/2010/main" val="3117281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06BBE-AD84-416D-9972-FFC5A486095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AA8BCEE-906B-4BD4-8687-BBF819522A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5137DC-037B-45F7-BD86-509843F32988}"/>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D4814467-EC79-4F78-A641-413C9AD50A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058783-088B-4070-8251-38B8A13762DB}"/>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FAC58D25-803F-3C69-37B6-DE1A82F8D89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46140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EC3B2B-1BCE-44AE-A169-1865DC9FDB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B10857-CB79-40CA-8466-B4813BCC36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C6C134-2CC1-4DDE-B303-93E805B27C32}"/>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D7245824-CC06-4568-93CE-D095715AA7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A91B69-298B-4F8A-87D1-8DE90655EF87}"/>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E9C0C4CF-FEFD-AD78-7A1F-983BE23A665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22402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C67DA-A528-45CC-BFCE-162C79B3A7D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2ED16A3-130E-4529-A4FA-02154F988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7B4586-A831-48ED-95E5-39C64071C8AA}"/>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0352DB36-478E-4933-8654-594FC1297B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227AB0-4038-4503-81EC-9FDC35327894}"/>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45DDC834-2637-2660-C5F1-808BD08AB45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392401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3F39-403E-4574-AB53-302374C988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471C28A-D912-4AF4-AD09-5925CB3871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BAF052-F0DF-4C64-8E62-E6530B2DF3F2}"/>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131FE476-4773-483C-8B55-78E6D1B158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C95672-F67A-4919-A8F6-500D148CD647}"/>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9" name="Picture 8" descr="Logo, company name&#10;&#10;Description automatically generated">
            <a:extLst>
              <a:ext uri="{FF2B5EF4-FFF2-40B4-BE49-F238E27FC236}">
                <a16:creationId xmlns:a16="http://schemas.microsoft.com/office/drawing/2014/main" id="{64B58B30-0055-CD44-E6D0-185E9715DD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82460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80E1-312E-4D5D-8EB2-2159760567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B69F6A1-3498-43F8-A795-3E92C49B01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B884D55-6678-44B3-9E9B-3D007F901B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2658DB5-51A7-44B6-83D5-50663128EA75}"/>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6" name="Footer Placeholder 5">
            <a:extLst>
              <a:ext uri="{FF2B5EF4-FFF2-40B4-BE49-F238E27FC236}">
                <a16:creationId xmlns:a16="http://schemas.microsoft.com/office/drawing/2014/main" id="{8B1EFD0A-A426-4583-AFE9-2913CAA417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8E88B9-C8AA-4636-9575-8F807D71EBE2}"/>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FA7A41D7-6CB2-5000-2922-AE8CC89E44A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285527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FE94-2519-4CB1-A1DA-8EFCEEE896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EEBF31-5339-437F-9BA3-F27E944864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55B6BA-8481-40FF-AC20-07D7B6644A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5583C11-7E55-4D0F-BA28-74CAB9100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FD3834-BC28-4FEF-8F64-1F3FF984C0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7CD5586-9A27-48D4-9A82-22ACA4105D6F}"/>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8" name="Footer Placeholder 7">
            <a:extLst>
              <a:ext uri="{FF2B5EF4-FFF2-40B4-BE49-F238E27FC236}">
                <a16:creationId xmlns:a16="http://schemas.microsoft.com/office/drawing/2014/main" id="{3B548E98-E9A4-4564-BB75-ED9FDCC9F9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E7DA4F9-972E-46BF-AE15-FB967BAF3324}"/>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2" name="Picture 11" descr="Logo, company name&#10;&#10;Description automatically generated">
            <a:extLst>
              <a:ext uri="{FF2B5EF4-FFF2-40B4-BE49-F238E27FC236}">
                <a16:creationId xmlns:a16="http://schemas.microsoft.com/office/drawing/2014/main" id="{E9161A53-0588-2757-FFC0-697135B89F0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172350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1D329-A99D-488B-AC64-AF51BAC8D8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A0F2BC-1D2A-4E2F-814D-7673157624B1}"/>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4" name="Footer Placeholder 3">
            <a:extLst>
              <a:ext uri="{FF2B5EF4-FFF2-40B4-BE49-F238E27FC236}">
                <a16:creationId xmlns:a16="http://schemas.microsoft.com/office/drawing/2014/main" id="{636E8677-2700-4D66-952D-542836CE29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BD64706-5948-4FE5-9F7B-63EBAFED5CA8}"/>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8" name="Picture 7" descr="Logo, company name&#10;&#10;Description automatically generated">
            <a:extLst>
              <a:ext uri="{FF2B5EF4-FFF2-40B4-BE49-F238E27FC236}">
                <a16:creationId xmlns:a16="http://schemas.microsoft.com/office/drawing/2014/main" id="{C24D2D8E-D8FD-31E0-6AFF-7DC75E4FB4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236205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A365BF-EF7D-4A37-B672-F85C0401F532}"/>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3" name="Footer Placeholder 2">
            <a:extLst>
              <a:ext uri="{FF2B5EF4-FFF2-40B4-BE49-F238E27FC236}">
                <a16:creationId xmlns:a16="http://schemas.microsoft.com/office/drawing/2014/main" id="{E7DBCF8C-E1EC-4DDB-84DA-513DF041A90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EBA5221-F61B-4A20-B54D-7B15A9EC1AB8}"/>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7" name="Picture 6" descr="Logo, company name&#10;&#10;Description automatically generated">
            <a:extLst>
              <a:ext uri="{FF2B5EF4-FFF2-40B4-BE49-F238E27FC236}">
                <a16:creationId xmlns:a16="http://schemas.microsoft.com/office/drawing/2014/main" id="{425585F6-4B7E-B090-A846-3F6405E1F84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282960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09F1F-715D-4C26-A895-1C44C1C218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7E1DD3E-B84E-443E-8C84-1E5B73604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53A11B9-419C-47B4-83AE-53C22C5EA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C15698-812A-4BD4-9119-3A5F476661F8}"/>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6" name="Footer Placeholder 5">
            <a:extLst>
              <a:ext uri="{FF2B5EF4-FFF2-40B4-BE49-F238E27FC236}">
                <a16:creationId xmlns:a16="http://schemas.microsoft.com/office/drawing/2014/main" id="{CBF098DE-7A33-45D7-B27C-5B173AB4D7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BD5C77-009C-4A73-9A34-9860B038A403}"/>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39D66868-B5D0-1AEE-117C-F0CFC8391862}"/>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40573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3F0C-641F-4D04-9132-83B34A2252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981807F-4030-473A-A57D-EE5B1321AB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204207-3F99-41C6-8519-A230C2263B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99E85-B90A-4B99-BF67-F0B9289F7675}"/>
              </a:ext>
            </a:extLst>
          </p:cNvPr>
          <p:cNvSpPr>
            <a:spLocks noGrp="1"/>
          </p:cNvSpPr>
          <p:nvPr>
            <p:ph type="dt" sz="half" idx="10"/>
          </p:nvPr>
        </p:nvSpPr>
        <p:spPr/>
        <p:txBody>
          <a:bodyPr/>
          <a:lstStyle/>
          <a:p>
            <a:fld id="{D1FDB4B9-28E4-4D8D-A9BB-ABDA5E10ED32}" type="datetimeFigureOut">
              <a:rPr lang="en-GB" smtClean="0"/>
              <a:t>22/06/2023</a:t>
            </a:fld>
            <a:endParaRPr lang="en-GB"/>
          </a:p>
        </p:txBody>
      </p:sp>
      <p:sp>
        <p:nvSpPr>
          <p:cNvPr id="6" name="Footer Placeholder 5">
            <a:extLst>
              <a:ext uri="{FF2B5EF4-FFF2-40B4-BE49-F238E27FC236}">
                <a16:creationId xmlns:a16="http://schemas.microsoft.com/office/drawing/2014/main" id="{F5D47437-267A-4CD8-A32C-95EB20954E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339067-B2D6-4218-A7FF-5B0972085D29}"/>
              </a:ext>
            </a:extLst>
          </p:cNvPr>
          <p:cNvSpPr>
            <a:spLocks noGrp="1"/>
          </p:cNvSpPr>
          <p:nvPr>
            <p:ph type="sldNum" sz="quarter" idx="12"/>
          </p:nvPr>
        </p:nvSpPr>
        <p:spPr/>
        <p:txBody>
          <a:bodyPr/>
          <a:lstStyle/>
          <a:p>
            <a:fld id="{91C2A87E-C6C2-4B13-8833-871CA86F54EF}" type="slidenum">
              <a:rPr lang="en-GB" smtClean="0"/>
              <a:t>‹#›</a:t>
            </a:fld>
            <a:endParaRPr lang="en-GB"/>
          </a:p>
        </p:txBody>
      </p:sp>
      <p:pic>
        <p:nvPicPr>
          <p:cNvPr id="10" name="Picture 9" descr="Logo, company name&#10;&#10;Description automatically generated">
            <a:extLst>
              <a:ext uri="{FF2B5EF4-FFF2-40B4-BE49-F238E27FC236}">
                <a16:creationId xmlns:a16="http://schemas.microsoft.com/office/drawing/2014/main" id="{68994D26-F4D3-C234-D642-7F319EA8E2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8403" r="4417"/>
          <a:stretch/>
        </p:blipFill>
        <p:spPr>
          <a:xfrm>
            <a:off x="10786870" y="136524"/>
            <a:ext cx="1155620" cy="1325563"/>
          </a:xfrm>
          <a:prstGeom prst="rect">
            <a:avLst/>
          </a:prstGeom>
        </p:spPr>
      </p:pic>
    </p:spTree>
    <p:extLst>
      <p:ext uri="{BB962C8B-B14F-4D97-AF65-F5344CB8AC3E}">
        <p14:creationId xmlns:p14="http://schemas.microsoft.com/office/powerpoint/2010/main" val="325124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B73EF9-AC6B-419F-9819-3774B8179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AF8BF3-1A6D-481C-8E67-2A1214A345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7AA745-969F-48D0-BF6E-A01CE40AAD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DB4B9-28E4-4D8D-A9BB-ABDA5E10ED32}" type="datetimeFigureOut">
              <a:rPr lang="en-GB" smtClean="0"/>
              <a:t>22/06/2023</a:t>
            </a:fld>
            <a:endParaRPr lang="en-GB"/>
          </a:p>
        </p:txBody>
      </p:sp>
      <p:sp>
        <p:nvSpPr>
          <p:cNvPr id="5" name="Footer Placeholder 4">
            <a:extLst>
              <a:ext uri="{FF2B5EF4-FFF2-40B4-BE49-F238E27FC236}">
                <a16:creationId xmlns:a16="http://schemas.microsoft.com/office/drawing/2014/main" id="{23F96107-CD1D-448D-9651-E8BC255CA7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4678637-02B3-48F2-9066-DF6ED24255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2A87E-C6C2-4B13-8833-871CA86F54EF}" type="slidenum">
              <a:rPr lang="en-GB" smtClean="0"/>
              <a:t>‹#›</a:t>
            </a:fld>
            <a:endParaRPr lang="en-GB"/>
          </a:p>
        </p:txBody>
      </p:sp>
    </p:spTree>
    <p:extLst>
      <p:ext uri="{BB962C8B-B14F-4D97-AF65-F5344CB8AC3E}">
        <p14:creationId xmlns:p14="http://schemas.microsoft.com/office/powerpoint/2010/main" val="3670789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support.microsoft.com/en-us/office/schedule-a-teams-meeting-with-registration-435b2b67-c1bd-411e-9be6-9ed1b4a9f04a" TargetMode="External"/><Relationship Id="rId2" Type="http://schemas.openxmlformats.org/officeDocument/2006/relationships/hyperlink" Target="mailto:netzero@nfu.org.uk" TargetMode="External"/><Relationship Id="rId1" Type="http://schemas.openxmlformats.org/officeDocument/2006/relationships/slideLayout" Target="../slideLayouts/slideLayout2.xml"/><Relationship Id="rId4" Type="http://schemas.openxmlformats.org/officeDocument/2006/relationships/hyperlink" Target="https://support.zoom.us/hc/en-us/articles/211579443-Setting-up-registration-for-a-meet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witter.com/CountrysideCop" TargetMode="External"/><Relationship Id="rId2" Type="http://schemas.openxmlformats.org/officeDocument/2006/relationships/hyperlink" Target="https://www.youtube.com/channel/UC34rEDviqvuo47mUKAorQJ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netzero@nfu.org.uk" TargetMode="External"/><Relationship Id="rId2" Type="http://schemas.openxmlformats.org/officeDocument/2006/relationships/hyperlink" Target="https://www.cfeonline.org.uk/our-work/countryside-cop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CC7892EF-63BF-4357-A691-C68658C7D210}"/>
              </a:ext>
            </a:extLst>
          </p:cNvPr>
          <p:cNvSpPr>
            <a:spLocks noGrp="1"/>
          </p:cNvSpPr>
          <p:nvPr>
            <p:ph type="subTitle" idx="1"/>
          </p:nvPr>
        </p:nvSpPr>
        <p:spPr>
          <a:xfrm>
            <a:off x="7454481" y="5120640"/>
            <a:ext cx="3426879" cy="1520190"/>
          </a:xfrm>
        </p:spPr>
        <p:txBody>
          <a:bodyPr anchor="b">
            <a:normAutofit/>
          </a:bodyPr>
          <a:lstStyle/>
          <a:p>
            <a:pPr algn="r">
              <a:spcBef>
                <a:spcPts val="0"/>
              </a:spcBef>
            </a:pPr>
            <a:r>
              <a:rPr lang="en-GB" sz="1050" b="1" dirty="0"/>
              <a:t>Agriculture and Land use Alliance</a:t>
            </a:r>
          </a:p>
          <a:p>
            <a:pPr algn="r">
              <a:spcBef>
                <a:spcPts val="0"/>
              </a:spcBef>
            </a:pPr>
            <a:r>
              <a:rPr lang="en-GB" sz="1050" dirty="0"/>
              <a:t>Enquiries: netzero@nfu.org.uk</a:t>
            </a:r>
          </a:p>
        </p:txBody>
      </p:sp>
      <p:pic>
        <p:nvPicPr>
          <p:cNvPr id="7" name="Picture 6" descr="Logo, company name&#10;&#10;Description automatically generated">
            <a:extLst>
              <a:ext uri="{FF2B5EF4-FFF2-40B4-BE49-F238E27FC236}">
                <a16:creationId xmlns:a16="http://schemas.microsoft.com/office/drawing/2014/main" id="{9A3EF06B-25D0-4806-A685-4F9B639DA6DE}"/>
              </a:ext>
            </a:extLst>
          </p:cNvPr>
          <p:cNvPicPr>
            <a:picLocks noChangeAspect="1"/>
          </p:cNvPicPr>
          <p:nvPr/>
        </p:nvPicPr>
        <p:blipFill rotWithShape="1">
          <a:blip r:embed="rId2">
            <a:extLst>
              <a:ext uri="{28A0092B-C50C-407E-A947-70E740481C1C}">
                <a14:useLocalDpi xmlns:a14="http://schemas.microsoft.com/office/drawing/2010/main" val="0"/>
              </a:ext>
            </a:extLst>
          </a:blip>
          <a:srcRect l="8403" r="4417"/>
          <a:stretch/>
        </p:blipFill>
        <p:spPr>
          <a:xfrm>
            <a:off x="10972800" y="5459504"/>
            <a:ext cx="1219200" cy="1398494"/>
          </a:xfrm>
          <a:prstGeom prst="rect">
            <a:avLst/>
          </a:prstGeom>
        </p:spPr>
      </p:pic>
      <p:sp>
        <p:nvSpPr>
          <p:cNvPr id="12" name="TextBox 11">
            <a:extLst>
              <a:ext uri="{FF2B5EF4-FFF2-40B4-BE49-F238E27FC236}">
                <a16:creationId xmlns:a16="http://schemas.microsoft.com/office/drawing/2014/main" id="{16596EDA-3997-4ACF-BC4D-26F7DFB27C6E}"/>
              </a:ext>
            </a:extLst>
          </p:cNvPr>
          <p:cNvSpPr txBox="1"/>
          <p:nvPr/>
        </p:nvSpPr>
        <p:spPr>
          <a:xfrm>
            <a:off x="7179677" y="2829205"/>
            <a:ext cx="4230167" cy="1212289"/>
          </a:xfrm>
          <a:prstGeom prst="rect">
            <a:avLst/>
          </a:prstGeom>
          <a:noFill/>
        </p:spPr>
        <p:txBody>
          <a:bodyPr wrap="square">
            <a:spAutoFit/>
          </a:bodyPr>
          <a:lstStyle/>
          <a:p>
            <a:r>
              <a:rPr lang="en-GB" b="1" dirty="0">
                <a:solidFill>
                  <a:srgbClr val="006600"/>
                </a:solidFill>
                <a:latin typeface="Calibri" panose="020F0502020204030204" pitchFamily="34" charset="0"/>
                <a:ea typeface="Calibri" panose="020F0502020204030204" pitchFamily="34" charset="0"/>
              </a:rPr>
              <a:t>C</a:t>
            </a:r>
            <a:r>
              <a:rPr lang="en-GB" b="1" dirty="0">
                <a:solidFill>
                  <a:srgbClr val="006600"/>
                </a:solidFill>
                <a:effectLst/>
                <a:latin typeface="Calibri" panose="020F0502020204030204" pitchFamily="34" charset="0"/>
                <a:ea typeface="Calibri" panose="020F0502020204030204" pitchFamily="34" charset="0"/>
              </a:rPr>
              <a:t>reating the space ahead of COP28 for the UK’s rural community to take centre stage and showcase our contribution to a just and equitable resilient net zero economy. </a:t>
            </a:r>
            <a:endParaRPr lang="en-GB" b="1" dirty="0">
              <a:solidFill>
                <a:srgbClr val="006600"/>
              </a:solidFill>
            </a:endParaRPr>
          </a:p>
        </p:txBody>
      </p:sp>
      <p:pic>
        <p:nvPicPr>
          <p:cNvPr id="10" name="Picture 9">
            <a:extLst>
              <a:ext uri="{FF2B5EF4-FFF2-40B4-BE49-F238E27FC236}">
                <a16:creationId xmlns:a16="http://schemas.microsoft.com/office/drawing/2014/main" id="{82FA5050-8958-B898-357C-CABE7ACA1E7D}"/>
              </a:ext>
            </a:extLst>
          </p:cNvPr>
          <p:cNvPicPr>
            <a:picLocks noChangeAspect="1"/>
          </p:cNvPicPr>
          <p:nvPr/>
        </p:nvPicPr>
        <p:blipFill>
          <a:blip r:embed="rId3"/>
          <a:stretch>
            <a:fillRect/>
          </a:stretch>
        </p:blipFill>
        <p:spPr>
          <a:xfrm>
            <a:off x="-8003" y="0"/>
            <a:ext cx="6156253" cy="6848475"/>
          </a:xfrm>
          <a:prstGeom prst="rect">
            <a:avLst/>
          </a:prstGeom>
        </p:spPr>
      </p:pic>
    </p:spTree>
    <p:extLst>
      <p:ext uri="{BB962C8B-B14F-4D97-AF65-F5344CB8AC3E}">
        <p14:creationId xmlns:p14="http://schemas.microsoft.com/office/powerpoint/2010/main" val="324262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C29F453-A10A-4B3D-9872-81F1BD88576B}"/>
              </a:ext>
            </a:extLst>
          </p:cNvPr>
          <p:cNvSpPr txBox="1"/>
          <p:nvPr/>
        </p:nvSpPr>
        <p:spPr>
          <a:xfrm>
            <a:off x="1162050" y="1382911"/>
            <a:ext cx="11668125" cy="615553"/>
          </a:xfrm>
          <a:prstGeom prst="rect">
            <a:avLst/>
          </a:prstGeom>
          <a:noFill/>
        </p:spPr>
        <p:txBody>
          <a:bodyPr wrap="square">
            <a:spAutoFit/>
          </a:bodyPr>
          <a:lstStyle/>
          <a:p>
            <a:pPr marL="0" indent="0">
              <a:buNone/>
            </a:pPr>
            <a:r>
              <a:rPr lang="en-GB" dirty="0"/>
              <a:t>Events can be on any day during the week and can fit into themes that anchor the Countryside COP to COP28.</a:t>
            </a:r>
          </a:p>
          <a:p>
            <a:pPr marL="457200" lvl="1" indent="0">
              <a:buNone/>
            </a:pPr>
            <a:endParaRPr lang="en-GB" sz="1600" dirty="0"/>
          </a:p>
        </p:txBody>
      </p:sp>
      <p:graphicFrame>
        <p:nvGraphicFramePr>
          <p:cNvPr id="9" name="Table 8">
            <a:extLst>
              <a:ext uri="{FF2B5EF4-FFF2-40B4-BE49-F238E27FC236}">
                <a16:creationId xmlns:a16="http://schemas.microsoft.com/office/drawing/2014/main" id="{2156F324-6626-436B-B0CC-52C5D924C774}"/>
              </a:ext>
            </a:extLst>
          </p:cNvPr>
          <p:cNvGraphicFramePr>
            <a:graphicFrameLocks noGrp="1"/>
          </p:cNvGraphicFramePr>
          <p:nvPr>
            <p:extLst>
              <p:ext uri="{D42A27DB-BD31-4B8C-83A1-F6EECF244321}">
                <p14:modId xmlns:p14="http://schemas.microsoft.com/office/powerpoint/2010/main" val="3329781500"/>
              </p:ext>
            </p:extLst>
          </p:nvPr>
        </p:nvGraphicFramePr>
        <p:xfrm>
          <a:off x="2057400" y="1830672"/>
          <a:ext cx="7850253" cy="4763655"/>
        </p:xfrm>
        <a:graphic>
          <a:graphicData uri="http://schemas.openxmlformats.org/drawingml/2006/table">
            <a:tbl>
              <a:tblPr firstRow="1" firstCol="1" bandRow="1"/>
              <a:tblGrid>
                <a:gridCol w="1971184">
                  <a:extLst>
                    <a:ext uri="{9D8B030D-6E8A-4147-A177-3AD203B41FA5}">
                      <a16:colId xmlns:a16="http://schemas.microsoft.com/office/drawing/2014/main" val="1021941998"/>
                    </a:ext>
                  </a:extLst>
                </a:gridCol>
                <a:gridCol w="1959220">
                  <a:extLst>
                    <a:ext uri="{9D8B030D-6E8A-4147-A177-3AD203B41FA5}">
                      <a16:colId xmlns:a16="http://schemas.microsoft.com/office/drawing/2014/main" val="1383119002"/>
                    </a:ext>
                  </a:extLst>
                </a:gridCol>
                <a:gridCol w="1960629">
                  <a:extLst>
                    <a:ext uri="{9D8B030D-6E8A-4147-A177-3AD203B41FA5}">
                      <a16:colId xmlns:a16="http://schemas.microsoft.com/office/drawing/2014/main" val="293468836"/>
                    </a:ext>
                  </a:extLst>
                </a:gridCol>
                <a:gridCol w="1959220">
                  <a:extLst>
                    <a:ext uri="{9D8B030D-6E8A-4147-A177-3AD203B41FA5}">
                      <a16:colId xmlns:a16="http://schemas.microsoft.com/office/drawing/2014/main" val="4004279370"/>
                    </a:ext>
                  </a:extLst>
                </a:gridCol>
              </a:tblGrid>
              <a:tr h="474155">
                <a:tc>
                  <a:txBody>
                    <a:bodyPr/>
                    <a:lstStyle/>
                    <a:p>
                      <a:pPr algn="ctr">
                        <a:spcBef>
                          <a:spcPts val="300"/>
                        </a:spcBef>
                      </a:pPr>
                      <a:r>
                        <a:rPr lang="en-GB" sz="1400" b="1" u="none" strike="noStrik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HEALTH</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algn="ctr">
                        <a:spcBef>
                          <a:spcPts val="300"/>
                        </a:spcBef>
                      </a:pPr>
                      <a:r>
                        <a:rPr lang="en-GB" sz="1400" b="1"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NATURE, LAND USE, AND OCEANS</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400" b="1" u="none" strike="noStrik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ENERGY TRANSITION</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algn="ctr">
                        <a:spcBef>
                          <a:spcPts val="300"/>
                        </a:spcBef>
                      </a:pPr>
                      <a:r>
                        <a:rPr lang="en-GB" sz="1400" b="1" u="none" strike="noStrike" dirty="0">
                          <a:solidFill>
                            <a:schemeClr val="bg1"/>
                          </a:solidFill>
                          <a:effectLst/>
                          <a:latin typeface="Calibri" panose="020F0502020204030204" pitchFamily="34" charset="0"/>
                          <a:ea typeface="Calibri" panose="020F0502020204030204" pitchFamily="34" charset="0"/>
                          <a:cs typeface="Calibri" panose="020F0502020204030204" pitchFamily="34" charset="0"/>
                        </a:rPr>
                        <a:t>YOUTH AND INTERNATIONAL </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extLst>
                  <a:ext uri="{0D108BD9-81ED-4DB2-BD59-A6C34878D82A}">
                    <a16:rowId xmlns:a16="http://schemas.microsoft.com/office/drawing/2014/main" val="1682697860"/>
                  </a:ext>
                </a:extLst>
              </a:tr>
              <a:tr h="1515172">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b="0" u="none"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Looking at the interactions between climate change and both animal and human health. </a:t>
                      </a:r>
                    </a:p>
                    <a:p>
                      <a:pPr algn="ctr">
                        <a:spcBef>
                          <a:spcPts val="300"/>
                        </a:spcBef>
                      </a:pPr>
                      <a:endParaRPr lang="en-GB" sz="1300" b="0" u="none"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Sustainable management and conservation of natural carbon sinks and biodiversity hotpots. Land Use Framework impacts. </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Renewables and energy transformation including smart grids, energy efficiency, green hydrogen and storage.</a:t>
                      </a:r>
                      <a:endParaRPr lang="en-GB"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Ensuring the voice of youth is heard and to showcase success stories and challenges. To share experiences across international boundaries.</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extLst>
                  <a:ext uri="{0D108BD9-81ED-4DB2-BD59-A6C34878D82A}">
                    <a16:rowId xmlns:a16="http://schemas.microsoft.com/office/drawing/2014/main" val="2154704742"/>
                  </a:ext>
                </a:extLst>
              </a:tr>
              <a:tr h="474155">
                <a:tc>
                  <a:txBody>
                    <a:bodyPr/>
                    <a:lstStyle/>
                    <a:p>
                      <a:pPr algn="ctr">
                        <a:spcBef>
                          <a:spcPts val="300"/>
                        </a:spcBef>
                      </a:pPr>
                      <a:r>
                        <a:rPr lang="en-GB" sz="1400" b="1" u="none" strike="noStrike" dirty="0">
                          <a:solidFill>
                            <a:schemeClr val="bg1"/>
                          </a:solidFill>
                          <a:effectLst/>
                          <a:latin typeface="Calibri" panose="020F0502020204030204" pitchFamily="34" charset="0"/>
                          <a:cs typeface="Times New Roman" panose="02020603050405020304" pitchFamily="18" charset="0"/>
                        </a:rPr>
                        <a:t>FINANCE </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400" b="1" u="none" strike="noStrik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FOOD AND WATER SYSTEMS </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400" b="1" u="none" strike="noStrik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SCIENCE, TECHNOLOGY AND INNOVATION</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tc>
                  <a:txBody>
                    <a:bodyPr/>
                    <a:lstStyle/>
                    <a:p>
                      <a:pPr algn="ctr">
                        <a:spcBef>
                          <a:spcPts val="300"/>
                        </a:spcBef>
                      </a:pPr>
                      <a:r>
                        <a:rPr lang="en-GB" sz="1400" b="1" u="none" strike="noStrike"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SKILLS, EDUCATION AND TRAINING</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solidFill>
                      <a:srgbClr val="008000"/>
                    </a:solidFill>
                  </a:tcPr>
                </a:tc>
                <a:extLst>
                  <a:ext uri="{0D108BD9-81ED-4DB2-BD59-A6C34878D82A}">
                    <a16:rowId xmlns:a16="http://schemas.microsoft.com/office/drawing/2014/main" val="307776432"/>
                  </a:ext>
                </a:extLst>
              </a:tr>
              <a:tr h="2212163">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b="0" strike="noStrike" dirty="0">
                          <a:solidFill>
                            <a:schemeClr val="tx1"/>
                          </a:solidFill>
                          <a:effectLst/>
                          <a:latin typeface="Calibri" panose="020F0502020204030204" pitchFamily="34" charset="0"/>
                          <a:cs typeface="Times New Roman" panose="02020603050405020304" pitchFamily="18" charset="0"/>
                        </a:rPr>
                        <a:t>Innovative and blended finance and financial instruments, tools and policies to enhance access, scale up finance and aid transition.  </a:t>
                      </a:r>
                    </a:p>
                    <a:p>
                      <a:pPr algn="ctr">
                        <a:spcBef>
                          <a:spcPts val="300"/>
                        </a:spcBef>
                      </a:pPr>
                      <a:endParaRPr lang="en-GB" sz="1300" b="0" strike="sngStrike" dirty="0">
                        <a:solidFill>
                          <a:schemeClr val="tx1"/>
                        </a:solidFill>
                        <a:effectLst/>
                        <a:latin typeface="Calibri" panose="020F0502020204030204" pitchFamily="34" charset="0"/>
                        <a:cs typeface="Times New Roman" panose="02020603050405020304" pitchFamily="18" charset="0"/>
                      </a:endParaRP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b="0"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Building net-zero, nature-positive, and resilient agrifood and water systems which also support producing communities and consumers. </a:t>
                      </a: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Showcase technologies that will encourage and facilitate transition to a low carbon economy. How established businesses along with Government, financial institutions and academia can come together for collaboration. </a:t>
                      </a:r>
                      <a:endParaRPr lang="en-GB"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lang="en-GB" sz="1300" strike="noStrike"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Demonstrating the critical role of new and traditional skills, and education in climate action. </a:t>
                      </a:r>
                      <a:endParaRPr lang="en-GB" sz="1300" strike="noStrik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rgbClr val="244061"/>
                      </a:solidFill>
                      <a:prstDash val="solid"/>
                      <a:round/>
                      <a:headEnd type="none" w="med" len="med"/>
                      <a:tailEnd type="none" w="med" len="med"/>
                    </a:lnL>
                    <a:lnR w="12700" cap="flat" cmpd="sng" algn="ctr">
                      <a:solidFill>
                        <a:srgbClr val="244061"/>
                      </a:solidFill>
                      <a:prstDash val="solid"/>
                      <a:round/>
                      <a:headEnd type="none" w="med" len="med"/>
                      <a:tailEnd type="none" w="med" len="med"/>
                    </a:lnR>
                    <a:lnT w="12700" cap="flat" cmpd="sng" algn="ctr">
                      <a:solidFill>
                        <a:srgbClr val="244061"/>
                      </a:solidFill>
                      <a:prstDash val="solid"/>
                      <a:round/>
                      <a:headEnd type="none" w="med" len="med"/>
                      <a:tailEnd type="none" w="med" len="med"/>
                    </a:lnT>
                    <a:lnB w="12700" cap="flat" cmpd="sng" algn="ctr">
                      <a:solidFill>
                        <a:srgbClr val="244061"/>
                      </a:solidFill>
                      <a:prstDash val="solid"/>
                      <a:round/>
                      <a:headEnd type="none" w="med" len="med"/>
                      <a:tailEnd type="none" w="med" len="med"/>
                    </a:lnB>
                  </a:tcPr>
                </a:tc>
                <a:extLst>
                  <a:ext uri="{0D108BD9-81ED-4DB2-BD59-A6C34878D82A}">
                    <a16:rowId xmlns:a16="http://schemas.microsoft.com/office/drawing/2014/main" val="2472335068"/>
                  </a:ext>
                </a:extLst>
              </a:tr>
            </a:tbl>
          </a:graphicData>
        </a:graphic>
      </p:graphicFrame>
      <p:sp>
        <p:nvSpPr>
          <p:cNvPr id="5" name="Title 1">
            <a:extLst>
              <a:ext uri="{FF2B5EF4-FFF2-40B4-BE49-F238E27FC236}">
                <a16:creationId xmlns:a16="http://schemas.microsoft.com/office/drawing/2014/main" id="{53A937E3-CB9E-87BD-6E65-40C75BFB7B4E}"/>
              </a:ext>
            </a:extLst>
          </p:cNvPr>
          <p:cNvSpPr>
            <a:spLocks noGrp="1"/>
          </p:cNvSpPr>
          <p:nvPr>
            <p:ph type="title"/>
          </p:nvPr>
        </p:nvSpPr>
        <p:spPr>
          <a:xfrm>
            <a:off x="838200" y="365125"/>
            <a:ext cx="2030835" cy="1325563"/>
          </a:xfrm>
        </p:spPr>
        <p:txBody>
          <a:bodyPr/>
          <a:lstStyle/>
          <a:p>
            <a:pPr marL="0" indent="0">
              <a:buNone/>
            </a:pPr>
            <a:r>
              <a:rPr lang="en-GB" sz="4400" dirty="0">
                <a:solidFill>
                  <a:srgbClr val="008000"/>
                </a:solidFill>
              </a:rPr>
              <a:t>Themes</a:t>
            </a:r>
          </a:p>
        </p:txBody>
      </p:sp>
    </p:spTree>
    <p:extLst>
      <p:ext uri="{BB962C8B-B14F-4D97-AF65-F5344CB8AC3E}">
        <p14:creationId xmlns:p14="http://schemas.microsoft.com/office/powerpoint/2010/main" val="122705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28E5-3BB5-4998-A8B5-CB4E6489578A}"/>
              </a:ext>
            </a:extLst>
          </p:cNvPr>
          <p:cNvSpPr>
            <a:spLocks noGrp="1"/>
          </p:cNvSpPr>
          <p:nvPr>
            <p:ph type="title"/>
          </p:nvPr>
        </p:nvSpPr>
        <p:spPr/>
        <p:txBody>
          <a:bodyPr/>
          <a:lstStyle/>
          <a:p>
            <a:r>
              <a:rPr lang="en-GB" dirty="0">
                <a:solidFill>
                  <a:srgbClr val="008000"/>
                </a:solidFill>
              </a:rPr>
              <a:t>Event formats</a:t>
            </a:r>
          </a:p>
        </p:txBody>
      </p:sp>
      <p:sp>
        <p:nvSpPr>
          <p:cNvPr id="3" name="Content Placeholder 2">
            <a:extLst>
              <a:ext uri="{FF2B5EF4-FFF2-40B4-BE49-F238E27FC236}">
                <a16:creationId xmlns:a16="http://schemas.microsoft.com/office/drawing/2014/main" id="{DC20D335-0696-4F86-BDD4-5E316C199C10}"/>
              </a:ext>
            </a:extLst>
          </p:cNvPr>
          <p:cNvSpPr>
            <a:spLocks noGrp="1"/>
          </p:cNvSpPr>
          <p:nvPr>
            <p:ph idx="1"/>
          </p:nvPr>
        </p:nvSpPr>
        <p:spPr/>
        <p:txBody>
          <a:bodyPr/>
          <a:lstStyle/>
          <a:p>
            <a:r>
              <a:rPr lang="en-GB" dirty="0"/>
              <a:t>Anyone with an interest in the countryside may host an event. Events are intended to be easy for the organiser to stage and suit their audience:</a:t>
            </a:r>
          </a:p>
          <a:p>
            <a:pPr lvl="1"/>
            <a:r>
              <a:rPr lang="en-GB" dirty="0"/>
              <a:t>Flexible format: In person or virtual </a:t>
            </a:r>
          </a:p>
          <a:p>
            <a:pPr lvl="1"/>
            <a:r>
              <a:rPr lang="en-GB" dirty="0"/>
              <a:t>Flexible platform: Use the platform best suited to your needs. Consider your audience size: Zoom Business plan accommodates 500 participants, Teams Business plan 300</a:t>
            </a:r>
          </a:p>
          <a:p>
            <a:pPr lvl="1"/>
            <a:r>
              <a:rPr lang="en-GB" dirty="0"/>
              <a:t>Flexible length: The virtual event length can suit the complexity of the theme. We recommend between 1 and 2 hours. Live events may require longer</a:t>
            </a:r>
          </a:p>
          <a:p>
            <a:pPr lvl="1"/>
            <a:r>
              <a:rPr lang="en-GB" dirty="0"/>
              <a:t>Flexible time: You choose the date and time that best suits your audience. Events will run concurrently to allow the greatest flexibility.</a:t>
            </a:r>
          </a:p>
          <a:p>
            <a:pPr marL="0" indent="0">
              <a:buNone/>
            </a:pPr>
            <a:endParaRPr lang="en-GB" sz="2400" dirty="0"/>
          </a:p>
        </p:txBody>
      </p:sp>
    </p:spTree>
    <p:extLst>
      <p:ext uri="{BB962C8B-B14F-4D97-AF65-F5344CB8AC3E}">
        <p14:creationId xmlns:p14="http://schemas.microsoft.com/office/powerpoint/2010/main" val="2547977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0DA4A-375B-41F3-8D1D-FD308AA4FEA8}"/>
              </a:ext>
            </a:extLst>
          </p:cNvPr>
          <p:cNvSpPr>
            <a:spLocks noGrp="1"/>
          </p:cNvSpPr>
          <p:nvPr>
            <p:ph type="title"/>
          </p:nvPr>
        </p:nvSpPr>
        <p:spPr/>
        <p:txBody>
          <a:bodyPr/>
          <a:lstStyle/>
          <a:p>
            <a:r>
              <a:rPr lang="en-GB" dirty="0">
                <a:solidFill>
                  <a:srgbClr val="008000"/>
                </a:solidFill>
              </a:rPr>
              <a:t>Book in your event with Countryside COP</a:t>
            </a:r>
          </a:p>
        </p:txBody>
      </p:sp>
      <p:sp>
        <p:nvSpPr>
          <p:cNvPr id="3" name="Content Placeholder 2">
            <a:extLst>
              <a:ext uri="{FF2B5EF4-FFF2-40B4-BE49-F238E27FC236}">
                <a16:creationId xmlns:a16="http://schemas.microsoft.com/office/drawing/2014/main" id="{4C70BE15-A13B-49A9-BB0C-81A9D453A684}"/>
              </a:ext>
            </a:extLst>
          </p:cNvPr>
          <p:cNvSpPr>
            <a:spLocks noGrp="1"/>
          </p:cNvSpPr>
          <p:nvPr>
            <p:ph idx="1"/>
          </p:nvPr>
        </p:nvSpPr>
        <p:spPr/>
        <p:txBody>
          <a:bodyPr>
            <a:normAutofit fontScale="92500" lnSpcReduction="10000"/>
          </a:bodyPr>
          <a:lstStyle/>
          <a:p>
            <a:pPr marL="0" indent="0">
              <a:buNone/>
            </a:pPr>
            <a:r>
              <a:rPr lang="en-GB" dirty="0"/>
              <a:t>Send your event details: </a:t>
            </a:r>
          </a:p>
          <a:p>
            <a:pPr lvl="1"/>
            <a:r>
              <a:rPr lang="en-GB" dirty="0"/>
              <a:t>Date and time of event</a:t>
            </a:r>
          </a:p>
          <a:p>
            <a:pPr lvl="1"/>
            <a:r>
              <a:rPr lang="en-GB" dirty="0"/>
              <a:t>Event title</a:t>
            </a:r>
          </a:p>
          <a:p>
            <a:pPr lvl="1"/>
            <a:r>
              <a:rPr lang="en-GB" dirty="0"/>
              <a:t>25 word summary (approx.) with link for more information if applicable</a:t>
            </a:r>
          </a:p>
          <a:p>
            <a:pPr lvl="1"/>
            <a:r>
              <a:rPr lang="en-GB" dirty="0"/>
              <a:t>Speakers</a:t>
            </a:r>
          </a:p>
          <a:p>
            <a:pPr lvl="1"/>
            <a:r>
              <a:rPr lang="en-GB" dirty="0"/>
              <a:t>Name of the organiser </a:t>
            </a:r>
          </a:p>
          <a:p>
            <a:pPr lvl="1"/>
            <a:r>
              <a:rPr lang="en-GB" dirty="0"/>
              <a:t>Event registration link* </a:t>
            </a:r>
          </a:p>
          <a:p>
            <a:pPr marL="0" indent="0">
              <a:buNone/>
            </a:pPr>
            <a:r>
              <a:rPr lang="en-GB" dirty="0"/>
              <a:t>to </a:t>
            </a:r>
            <a:r>
              <a:rPr lang="en-GB" dirty="0">
                <a:hlinkClick r:id="rId2"/>
              </a:rPr>
              <a:t>netzero@nfu.org.uk</a:t>
            </a:r>
            <a:endParaRPr lang="en-GB" dirty="0"/>
          </a:p>
          <a:p>
            <a:pPr marL="457200" lvl="1" indent="0">
              <a:buNone/>
            </a:pPr>
            <a:endParaRPr lang="en-GB" sz="1400" dirty="0">
              <a:hlinkClick r:id="rId3"/>
            </a:endParaRPr>
          </a:p>
          <a:p>
            <a:pPr marL="457200" lvl="1" indent="0">
              <a:buNone/>
            </a:pPr>
            <a:r>
              <a:rPr lang="en-GB" sz="1900" dirty="0">
                <a:hlinkClick r:id="rId3"/>
              </a:rPr>
              <a:t>* Schedule a Teams meeting with registration (microsoft.com)</a:t>
            </a:r>
            <a:endParaRPr lang="en-GB" sz="1900" dirty="0"/>
          </a:p>
          <a:p>
            <a:pPr marL="457200" lvl="1" indent="0">
              <a:buNone/>
            </a:pPr>
            <a:r>
              <a:rPr lang="en-GB" sz="1900" dirty="0">
                <a:hlinkClick r:id="rId4"/>
              </a:rPr>
              <a:t>Setting up registration for a meeting – Zoom Help </a:t>
            </a:r>
            <a:r>
              <a:rPr lang="en-GB" sz="1900" dirty="0" err="1">
                <a:hlinkClick r:id="rId4"/>
              </a:rPr>
              <a:t>Center</a:t>
            </a:r>
            <a:endParaRPr lang="en-GB" sz="1900" dirty="0"/>
          </a:p>
          <a:p>
            <a:pPr marL="457200" lvl="1" indent="0">
              <a:buNone/>
            </a:pPr>
            <a:r>
              <a:rPr lang="en-GB" sz="1900" dirty="0"/>
              <a:t>If you prefer to keep your event entirely open, then please send the joining link or let us know if it is a member only/closed event. </a:t>
            </a:r>
            <a:endParaRPr lang="en-GB" sz="3500" dirty="0"/>
          </a:p>
        </p:txBody>
      </p:sp>
    </p:spTree>
    <p:extLst>
      <p:ext uri="{BB962C8B-B14F-4D97-AF65-F5344CB8AC3E}">
        <p14:creationId xmlns:p14="http://schemas.microsoft.com/office/powerpoint/2010/main" val="3756176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97A1-B342-4C8C-81CC-AD81F898E053}"/>
              </a:ext>
            </a:extLst>
          </p:cNvPr>
          <p:cNvSpPr>
            <a:spLocks noGrp="1"/>
          </p:cNvSpPr>
          <p:nvPr>
            <p:ph type="title"/>
          </p:nvPr>
        </p:nvSpPr>
        <p:spPr>
          <a:xfrm>
            <a:off x="788504" y="325368"/>
            <a:ext cx="10515600" cy="1325563"/>
          </a:xfrm>
        </p:spPr>
        <p:txBody>
          <a:bodyPr/>
          <a:lstStyle/>
          <a:p>
            <a:pPr marL="0" indent="0">
              <a:buNone/>
            </a:pPr>
            <a:r>
              <a:rPr lang="en-GB" dirty="0">
                <a:solidFill>
                  <a:srgbClr val="008000"/>
                </a:solidFill>
              </a:rPr>
              <a:t>Outputs - key recommendations:</a:t>
            </a:r>
          </a:p>
        </p:txBody>
      </p:sp>
      <p:sp>
        <p:nvSpPr>
          <p:cNvPr id="3" name="Content Placeholder 2">
            <a:extLst>
              <a:ext uri="{FF2B5EF4-FFF2-40B4-BE49-F238E27FC236}">
                <a16:creationId xmlns:a16="http://schemas.microsoft.com/office/drawing/2014/main" id="{9E16FD57-E7AB-4E1D-8308-CFD9D82F7C40}"/>
              </a:ext>
            </a:extLst>
          </p:cNvPr>
          <p:cNvSpPr>
            <a:spLocks noGrp="1"/>
          </p:cNvSpPr>
          <p:nvPr>
            <p:ph idx="1"/>
          </p:nvPr>
        </p:nvSpPr>
        <p:spPr>
          <a:xfrm>
            <a:off x="838200" y="1799121"/>
            <a:ext cx="10515600" cy="4351338"/>
          </a:xfrm>
        </p:spPr>
        <p:txBody>
          <a:bodyPr>
            <a:normAutofit fontScale="92500" lnSpcReduction="20000"/>
          </a:bodyPr>
          <a:lstStyle/>
          <a:p>
            <a:pPr marL="0" lvl="0" indent="0">
              <a:lnSpc>
                <a:spcPct val="110000"/>
              </a:lnSpc>
              <a:spcAft>
                <a:spcPts val="1000"/>
              </a:spcAft>
              <a:buSzPts val="1000"/>
              <a:buNone/>
              <a:tabLst>
                <a:tab pos="457200" algn="l"/>
              </a:tabLst>
            </a:pPr>
            <a:r>
              <a:rPr lang="en-GB" sz="3000" dirty="0"/>
              <a:t>As part of Countryside COP’s aim to provide a summary of aligned recommendations for policy, industry, and research, we ask event hosts to collate the key messages that come out of each event:</a:t>
            </a:r>
          </a:p>
          <a:p>
            <a:pPr marL="457200" lvl="0" indent="-457200">
              <a:lnSpc>
                <a:spcPct val="110000"/>
              </a:lnSpc>
              <a:spcAft>
                <a:spcPts val="1000"/>
              </a:spcAft>
              <a:buSzPct val="100000"/>
              <a:buFont typeface="+mj-lt"/>
              <a:buAutoNum type="arabicPeriod"/>
              <a:tabLst>
                <a:tab pos="457200" algn="l"/>
              </a:tabLst>
            </a:pPr>
            <a:r>
              <a:rPr lang="en-GB" sz="3000" dirty="0"/>
              <a:t>After your event, please collate </a:t>
            </a:r>
            <a:r>
              <a:rPr lang="en-GB" sz="3000" b="1" dirty="0"/>
              <a:t>three to five key messages </a:t>
            </a:r>
            <a:r>
              <a:rPr lang="en-GB" sz="3000"/>
              <a:t>to back up </a:t>
            </a:r>
            <a:r>
              <a:rPr lang="en-GB" sz="3000" dirty="0"/>
              <a:t>our key policy asks and drive implementation. </a:t>
            </a:r>
          </a:p>
          <a:p>
            <a:pPr marL="457200" lvl="0" indent="-457200">
              <a:lnSpc>
                <a:spcPct val="110000"/>
              </a:lnSpc>
              <a:spcAft>
                <a:spcPts val="1000"/>
              </a:spcAft>
              <a:buSzPct val="100000"/>
              <a:buFont typeface="+mj-lt"/>
              <a:buAutoNum type="arabicPeriod"/>
              <a:tabLst>
                <a:tab pos="457200" algn="l"/>
              </a:tabLst>
            </a:pPr>
            <a:r>
              <a:rPr lang="en-GB" sz="3000" dirty="0"/>
              <a:t>These messages will be collated by the Countryside COP secretariat into an </a:t>
            </a:r>
            <a:r>
              <a:rPr lang="en-GB" sz="3000" b="1" dirty="0"/>
              <a:t>outcome document of recommendations and actions </a:t>
            </a:r>
            <a:r>
              <a:rPr lang="en-GB" sz="3000" dirty="0"/>
              <a:t>for policymakers, the industry, research, the supply chain, and investors.</a:t>
            </a:r>
          </a:p>
          <a:p>
            <a:pPr marL="0" indent="0">
              <a:buNone/>
            </a:pPr>
            <a:endParaRPr lang="en-GB" dirty="0"/>
          </a:p>
        </p:txBody>
      </p:sp>
    </p:spTree>
    <p:extLst>
      <p:ext uri="{BB962C8B-B14F-4D97-AF65-F5344CB8AC3E}">
        <p14:creationId xmlns:p14="http://schemas.microsoft.com/office/powerpoint/2010/main" val="809593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73845-EE47-EB51-4903-E27828024D7A}"/>
              </a:ext>
            </a:extLst>
          </p:cNvPr>
          <p:cNvSpPr>
            <a:spLocks noGrp="1"/>
          </p:cNvSpPr>
          <p:nvPr>
            <p:ph type="title"/>
          </p:nvPr>
        </p:nvSpPr>
        <p:spPr>
          <a:xfrm>
            <a:off x="838200" y="681037"/>
            <a:ext cx="10515600" cy="1325563"/>
          </a:xfrm>
        </p:spPr>
        <p:txBody>
          <a:bodyPr/>
          <a:lstStyle/>
          <a:p>
            <a:r>
              <a:rPr lang="en-GB" sz="4400" dirty="0">
                <a:solidFill>
                  <a:srgbClr val="008000"/>
                </a:solidFill>
              </a:rPr>
              <a:t>Countryside </a:t>
            </a:r>
            <a:r>
              <a:rPr lang="en-GB" dirty="0">
                <a:solidFill>
                  <a:srgbClr val="008000"/>
                </a:solidFill>
              </a:rPr>
              <a:t>COP Event </a:t>
            </a:r>
            <a:r>
              <a:rPr lang="en-GB" sz="4400" dirty="0">
                <a:solidFill>
                  <a:srgbClr val="008000"/>
                </a:solidFill>
              </a:rPr>
              <a:t>Videos</a:t>
            </a:r>
            <a:br>
              <a:rPr lang="en-GB" sz="4400" dirty="0">
                <a:solidFill>
                  <a:schemeClr val="accent6">
                    <a:lumMod val="50000"/>
                  </a:schemeClr>
                </a:solidFill>
              </a:rPr>
            </a:br>
            <a:endParaRPr lang="en-GB" dirty="0"/>
          </a:p>
        </p:txBody>
      </p:sp>
      <p:sp>
        <p:nvSpPr>
          <p:cNvPr id="3" name="Content Placeholder 2">
            <a:extLst>
              <a:ext uri="{FF2B5EF4-FFF2-40B4-BE49-F238E27FC236}">
                <a16:creationId xmlns:a16="http://schemas.microsoft.com/office/drawing/2014/main" id="{264F2438-39DC-1E48-B394-25D83CB83E75}"/>
              </a:ext>
            </a:extLst>
          </p:cNvPr>
          <p:cNvSpPr>
            <a:spLocks noGrp="1"/>
          </p:cNvSpPr>
          <p:nvPr>
            <p:ph idx="1"/>
          </p:nvPr>
        </p:nvSpPr>
        <p:spPr>
          <a:xfrm>
            <a:off x="838200" y="1501629"/>
            <a:ext cx="10515600" cy="4675334"/>
          </a:xfrm>
        </p:spPr>
        <p:txBody>
          <a:bodyPr>
            <a:normAutofit lnSpcReduction="10000"/>
          </a:bodyPr>
          <a:lstStyle/>
          <a:p>
            <a:pPr marL="0" indent="0">
              <a:buNone/>
            </a:pPr>
            <a:r>
              <a:rPr lang="en-GB" sz="2400" b="1" dirty="0">
                <a:effectLst/>
                <a:latin typeface="Calibri" panose="020F0502020204030204" pitchFamily="34" charset="0"/>
                <a:ea typeface="Calibri" panose="020F0502020204030204" pitchFamily="34" charset="0"/>
                <a:cs typeface="Calibri" panose="020F0502020204030204" pitchFamily="34" charset="0"/>
              </a:rPr>
              <a:t>To help promote Countryside COP, we are looking for short videos (about 30-90 seconds) covering e.g.: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r>
              <a:rPr lang="en-GB" sz="2400" dirty="0">
                <a:effectLst/>
                <a:latin typeface="Calibri" panose="020F0502020204030204" pitchFamily="34" charset="0"/>
                <a:ea typeface="Calibri" panose="020F0502020204030204" pitchFamily="34" charset="0"/>
                <a:cs typeface="Calibri" panose="020F0502020204030204" pitchFamily="34" charset="0"/>
              </a:rPr>
              <a:t>An overview of your event</a:t>
            </a:r>
          </a:p>
          <a:p>
            <a:r>
              <a:rPr lang="en-GB" sz="2400" dirty="0">
                <a:latin typeface="Calibri" panose="020F0502020204030204" pitchFamily="34" charset="0"/>
                <a:ea typeface="Calibri" panose="020F0502020204030204" pitchFamily="34" charset="0"/>
                <a:cs typeface="Calibri" panose="020F0502020204030204" pitchFamily="34" charset="0"/>
              </a:rPr>
              <a:t>An introduction to your speakers </a:t>
            </a:r>
          </a:p>
          <a:p>
            <a:r>
              <a:rPr lang="en-GB" sz="2400" dirty="0">
                <a:latin typeface="Calibri" panose="020F0502020204030204" pitchFamily="34" charset="0"/>
                <a:ea typeface="Calibri" panose="020F0502020204030204" pitchFamily="34" charset="0"/>
                <a:cs typeface="Calibri" panose="020F0502020204030204" pitchFamily="34" charset="0"/>
              </a:rPr>
              <a:t>Who will it interest?</a:t>
            </a:r>
          </a:p>
          <a:p>
            <a:r>
              <a:rPr lang="en-GB" sz="2400" dirty="0">
                <a:latin typeface="Calibri" panose="020F0502020204030204" pitchFamily="34" charset="0"/>
                <a:ea typeface="Calibri" panose="020F0502020204030204" pitchFamily="34" charset="0"/>
                <a:cs typeface="Calibri" panose="020F0502020204030204" pitchFamily="34" charset="0"/>
              </a:rPr>
              <a:t>What are you trying to achieve with your project/workshop?</a:t>
            </a:r>
          </a:p>
          <a:p>
            <a:pPr marL="0" indent="0">
              <a:buNone/>
            </a:pPr>
            <a:endParaRPr lang="en-GB" sz="2400"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2400" dirty="0">
                <a:effectLst/>
                <a:latin typeface="Calibri" panose="020F0502020204030204" pitchFamily="34" charset="0"/>
                <a:ea typeface="Calibri" panose="020F0502020204030204" pitchFamily="34" charset="0"/>
                <a:cs typeface="Calibri" panose="020F0502020204030204" pitchFamily="34" charset="0"/>
              </a:rPr>
              <a:t>Videos will be hosted on </a:t>
            </a:r>
            <a:r>
              <a:rPr lang="en-GB" sz="2400" u="sng" dirty="0">
                <a:solidFill>
                  <a:srgbClr val="6B9F25"/>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Countryside COP - YouTube</a:t>
            </a:r>
            <a:r>
              <a:rPr lang="en-GB" sz="2400" dirty="0">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GB" sz="2400" dirty="0">
                <a:latin typeface="Calibri" panose="020F0502020204030204" pitchFamily="34" charset="0"/>
                <a:ea typeface="Calibri" panose="020F0502020204030204" pitchFamily="34" charset="0"/>
                <a:cs typeface="Times New Roman" panose="02020603050405020304" pitchFamily="18" charset="0"/>
              </a:rPr>
              <a:t>and </a:t>
            </a:r>
            <a:r>
              <a:rPr lang="en-GB" sz="2400" dirty="0">
                <a:effectLst/>
                <a:latin typeface="Calibri" panose="020F0502020204030204" pitchFamily="34" charset="0"/>
                <a:ea typeface="Calibri" panose="020F0502020204030204" pitchFamily="34" charset="0"/>
                <a:cs typeface="Calibri" panose="020F0502020204030204" pitchFamily="34" charset="0"/>
              </a:rPr>
              <a:t>posted on </a:t>
            </a:r>
            <a:r>
              <a:rPr lang="en-GB" sz="2400" dirty="0">
                <a:effectLst/>
                <a:latin typeface="Calibri" panose="020F0502020204030204" pitchFamily="34" charset="0"/>
                <a:ea typeface="Calibri" panose="020F0502020204030204" pitchFamily="34" charset="0"/>
                <a:cs typeface="Calibri" panose="020F0502020204030204" pitchFamily="34" charset="0"/>
                <a:hlinkClick r:id="rId3"/>
              </a:rPr>
              <a:t>Countryside COP Twitter</a:t>
            </a:r>
            <a:r>
              <a:rPr lang="en-GB" sz="2400" dirty="0">
                <a:latin typeface="Calibri" panose="020F0502020204030204" pitchFamily="34" charset="0"/>
                <a:ea typeface="Calibri" panose="020F0502020204030204" pitchFamily="34" charset="0"/>
                <a:cs typeface="Calibri" panose="020F0502020204030204" pitchFamily="34" charset="0"/>
              </a:rPr>
              <a:t>. These</a:t>
            </a:r>
            <a:r>
              <a:rPr lang="en-GB" sz="2400" dirty="0">
                <a:effectLst/>
                <a:latin typeface="Calibri" panose="020F0502020204030204" pitchFamily="34" charset="0"/>
                <a:ea typeface="Calibri" panose="020F0502020204030204" pitchFamily="34" charset="0"/>
                <a:cs typeface="Calibri" panose="020F0502020204030204" pitchFamily="34" charset="0"/>
              </a:rPr>
              <a:t> can be shared by all to publicise the programme, and to encourage other organisations to get involved in the Alliance and to host an event. Promotion by all involved will help build audience participation for the Countryside COP week of events.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01563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CEE20-F993-45D1-896F-85A187CC41E5}"/>
              </a:ext>
            </a:extLst>
          </p:cNvPr>
          <p:cNvSpPr>
            <a:spLocks noGrp="1"/>
          </p:cNvSpPr>
          <p:nvPr>
            <p:ph type="title"/>
          </p:nvPr>
        </p:nvSpPr>
        <p:spPr/>
        <p:txBody>
          <a:bodyPr/>
          <a:lstStyle/>
          <a:p>
            <a:r>
              <a:rPr lang="en-GB" dirty="0">
                <a:solidFill>
                  <a:srgbClr val="008000"/>
                </a:solidFill>
              </a:rPr>
              <a:t>Publicising your event</a:t>
            </a:r>
          </a:p>
        </p:txBody>
      </p:sp>
      <p:sp>
        <p:nvSpPr>
          <p:cNvPr id="3" name="Content Placeholder 2">
            <a:extLst>
              <a:ext uri="{FF2B5EF4-FFF2-40B4-BE49-F238E27FC236}">
                <a16:creationId xmlns:a16="http://schemas.microsoft.com/office/drawing/2014/main" id="{5476426F-A149-4601-80D2-FB05CD1F2CF0}"/>
              </a:ext>
            </a:extLst>
          </p:cNvPr>
          <p:cNvSpPr>
            <a:spLocks noGrp="1"/>
          </p:cNvSpPr>
          <p:nvPr>
            <p:ph idx="1"/>
          </p:nvPr>
        </p:nvSpPr>
        <p:spPr>
          <a:xfrm>
            <a:off x="838200" y="1838877"/>
            <a:ext cx="10515600" cy="4801678"/>
          </a:xfrm>
        </p:spPr>
        <p:txBody>
          <a:bodyPr>
            <a:normAutofit/>
          </a:bodyPr>
          <a:lstStyle/>
          <a:p>
            <a:pPr lvl="1"/>
            <a:r>
              <a:rPr lang="en-GB" sz="2000" dirty="0"/>
              <a:t>The Countryside COP will have a landing page and the programme of events will be listed on </a:t>
            </a:r>
            <a:r>
              <a:rPr lang="en-GB" sz="2000" dirty="0">
                <a:hlinkClick r:id="rId2"/>
              </a:rPr>
              <a:t>Countryside COP3 – CFE Online</a:t>
            </a:r>
            <a:endParaRPr lang="en-GB" sz="2000" dirty="0"/>
          </a:p>
          <a:p>
            <a:pPr lvl="1"/>
            <a:r>
              <a:rPr lang="en-GB" sz="2000" dirty="0"/>
              <a:t>The Countryside COP secretariat will provide the link to the programme listing for event hosts to use in their comms</a:t>
            </a:r>
          </a:p>
          <a:p>
            <a:pPr lvl="1"/>
            <a:r>
              <a:rPr lang="en-GB" sz="2000" dirty="0"/>
              <a:t>You to directly invite participants to register for your event</a:t>
            </a:r>
          </a:p>
          <a:p>
            <a:pPr lvl="1"/>
            <a:r>
              <a:rPr lang="en-GB" sz="2000" dirty="0"/>
              <a:t>Promote your event programme and amplify the Countryside COP programme across your channels. If possible, use tracked links and feedback where audiences are coming from.</a:t>
            </a:r>
          </a:p>
          <a:p>
            <a:pPr marL="457200" lvl="1" indent="0">
              <a:buNone/>
            </a:pPr>
            <a:endParaRPr lang="en-GB" sz="2000" dirty="0"/>
          </a:p>
          <a:p>
            <a:pPr marL="457200" lvl="1" indent="0">
              <a:buNone/>
            </a:pPr>
            <a:r>
              <a:rPr lang="en-GB" sz="2000" dirty="0"/>
              <a:t>Following the event:</a:t>
            </a:r>
          </a:p>
          <a:p>
            <a:pPr lvl="1"/>
            <a:r>
              <a:rPr lang="en-GB" sz="2000" dirty="0"/>
              <a:t>Send us a recording watch again link to make it available to a wider audience.</a:t>
            </a:r>
          </a:p>
          <a:p>
            <a:pPr lvl="1"/>
            <a:r>
              <a:rPr lang="en-GB" sz="2000" dirty="0"/>
              <a:t>Please send your audience numbers and if possible, your social media reach stats to the secretariat (</a:t>
            </a:r>
            <a:r>
              <a:rPr lang="en-GB" sz="2000" dirty="0">
                <a:hlinkClick r:id="rId3"/>
              </a:rPr>
              <a:t>netzero@nfu.org.uk</a:t>
            </a:r>
            <a:r>
              <a:rPr lang="en-GB" sz="2000" dirty="0"/>
              <a:t>) </a:t>
            </a:r>
          </a:p>
          <a:p>
            <a:pPr marL="457200" lvl="1" indent="0">
              <a:buNone/>
            </a:pPr>
            <a:endParaRPr lang="en-GB" sz="1800" dirty="0">
              <a:solidFill>
                <a:srgbClr val="008000"/>
              </a:solidFill>
              <a:latin typeface="Impact" panose="020B0806030902050204" pitchFamily="34" charset="0"/>
            </a:endParaRPr>
          </a:p>
          <a:p>
            <a:pPr marL="457200" lvl="1" indent="0">
              <a:buNone/>
            </a:pPr>
            <a:r>
              <a:rPr lang="en-GB" sz="1800" dirty="0">
                <a:solidFill>
                  <a:srgbClr val="008000"/>
                </a:solidFill>
                <a:latin typeface="Impact" panose="020B0806030902050204" pitchFamily="34" charset="0"/>
              </a:rPr>
              <a:t>Thank you for your support of Countryside COP</a:t>
            </a:r>
          </a:p>
          <a:p>
            <a:pPr lvl="1"/>
            <a:endParaRPr lang="en-GB" dirty="0"/>
          </a:p>
        </p:txBody>
      </p:sp>
    </p:spTree>
    <p:extLst>
      <p:ext uri="{BB962C8B-B14F-4D97-AF65-F5344CB8AC3E}">
        <p14:creationId xmlns:p14="http://schemas.microsoft.com/office/powerpoint/2010/main" val="1023583994"/>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BA26AA3AAE7C40A6219261DD3E0CE4" ma:contentTypeVersion="8" ma:contentTypeDescription="Create a new document." ma:contentTypeScope="" ma:versionID="b31c9b751e5b65762bd4d1edc15dfd5a">
  <xsd:schema xmlns:xsd="http://www.w3.org/2001/XMLSchema" xmlns:xs="http://www.w3.org/2001/XMLSchema" xmlns:p="http://schemas.microsoft.com/office/2006/metadata/properties" xmlns:ns2="e657c5bc-a07c-4756-bd00-98571f50f3f8" targetNamespace="http://schemas.microsoft.com/office/2006/metadata/properties" ma:root="true" ma:fieldsID="3222528ab2e3bba705fa469219be6d1b" ns2:_="">
    <xsd:import namespace="e657c5bc-a07c-4756-bd00-98571f50f3f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57c5bc-a07c-4756-bd00-98571f50f3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0FE82-35E7-4D89-801A-34D2947AD5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657c5bc-a07c-4756-bd00-98571f50f3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47F90C-6698-46EE-BE7D-00B63D5AA229}">
  <ds:schemaRefs>
    <ds:schemaRef ds:uri="http://schemas.microsoft.com/sharepoint/v3/contenttype/forms"/>
  </ds:schemaRefs>
</ds:datastoreItem>
</file>

<file path=customXml/itemProps3.xml><?xml version="1.0" encoding="utf-8"?>
<ds:datastoreItem xmlns:ds="http://schemas.openxmlformats.org/officeDocument/2006/customXml" ds:itemID="{46C25DCD-C19A-44F8-9FDC-0BAE780F0C6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2461</TotalTime>
  <Words>819</Words>
  <Application>Microsoft Office PowerPoint</Application>
  <PresentationFormat>Widescreen</PresentationFormat>
  <Paragraphs>63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Impact</vt:lpstr>
      <vt:lpstr>Office Theme</vt:lpstr>
      <vt:lpstr>PowerPoint Presentation</vt:lpstr>
      <vt:lpstr>Themes</vt:lpstr>
      <vt:lpstr>Event formats</vt:lpstr>
      <vt:lpstr>Book in your event with Countryside COP</vt:lpstr>
      <vt:lpstr>Outputs - key recommendations:</vt:lpstr>
      <vt:lpstr>Countryside COP Event Videos </vt:lpstr>
      <vt:lpstr>Publicising your event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Countryside COP</dc:title>
  <dc:creator>Kate Bannister</dc:creator>
  <cp:lastModifiedBy>Caitlin Gallagher</cp:lastModifiedBy>
  <cp:revision>69</cp:revision>
  <dcterms:created xsi:type="dcterms:W3CDTF">2021-07-09T10:14:09Z</dcterms:created>
  <dcterms:modified xsi:type="dcterms:W3CDTF">2023-06-22T15:41:07Z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0x01010057BA26AA3AAE7C40A6219261DD3E0CE4</vt:lpwstr>
  </property>
</Properties>
</file>